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DB16F-BD32-4D50-A8C8-DE5E87A29C90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4C45-9C8F-4DB8-8DD3-0C294F6B3DC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DB16F-BD32-4D50-A8C8-DE5E87A29C90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4C45-9C8F-4DB8-8DD3-0C294F6B3D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DB16F-BD32-4D50-A8C8-DE5E87A29C90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4C45-9C8F-4DB8-8DD3-0C294F6B3D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DB16F-BD32-4D50-A8C8-DE5E87A29C90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4C45-9C8F-4DB8-8DD3-0C294F6B3D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DB16F-BD32-4D50-A8C8-DE5E87A29C90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4C45-9C8F-4DB8-8DD3-0C294F6B3DC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DB16F-BD32-4D50-A8C8-DE5E87A29C90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4C45-9C8F-4DB8-8DD3-0C294F6B3D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DB16F-BD32-4D50-A8C8-DE5E87A29C90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4C45-9C8F-4DB8-8DD3-0C294F6B3D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DB16F-BD32-4D50-A8C8-DE5E87A29C90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4C45-9C8F-4DB8-8DD3-0C294F6B3D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DB16F-BD32-4D50-A8C8-DE5E87A29C90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4C45-9C8F-4DB8-8DD3-0C294F6B3DCA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DB16F-BD32-4D50-A8C8-DE5E87A29C90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4C45-9C8F-4DB8-8DD3-0C294F6B3D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DB16F-BD32-4D50-A8C8-DE5E87A29C90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4C45-9C8F-4DB8-8DD3-0C294F6B3DC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5BDB16F-BD32-4D50-A8C8-DE5E87A29C90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2DC4C45-9C8F-4DB8-8DD3-0C294F6B3DCA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2854788"/>
          </a:xfrm>
        </p:spPr>
        <p:txBody>
          <a:bodyPr>
            <a:normAutofit/>
          </a:bodyPr>
          <a:lstStyle/>
          <a:p>
            <a:r>
              <a:rPr lang="en" sz="44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OPEN-ANGLE </a:t>
            </a:r>
            <a:br>
              <a:rPr lang="sr-Cyrl-CS" sz="44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r>
              <a:rPr lang="en" sz="44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GLAUCOMA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2560" y="3786190"/>
            <a:ext cx="7406640" cy="500066"/>
          </a:xfrm>
        </p:spPr>
        <p:txBody>
          <a:bodyPr>
            <a:normAutofit/>
          </a:bodyPr>
          <a:lstStyle/>
          <a:p>
            <a:r>
              <a:rPr lang="en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           </a:t>
            </a:r>
            <a:r>
              <a:rPr lang="en" dirty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Prof. Slobodan Janković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" sz="4400" b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PROSTAGLANDINS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538" y="1447800"/>
            <a:ext cx="8072462" cy="4800600"/>
          </a:xfrm>
        </p:spPr>
        <p:txBody>
          <a:bodyPr>
            <a:normAutofit/>
          </a:bodyPr>
          <a:lstStyle/>
          <a:p>
            <a:pPr algn="ctr">
              <a:buClr>
                <a:srgbClr val="CC3300"/>
              </a:buClr>
              <a:buFont typeface="Wingdings" pitchFamily="2" charset="2"/>
              <a:buNone/>
            </a:pPr>
            <a:endParaRPr lang="sr-Cyrl-CS" sz="1100" dirty="0">
              <a:solidFill>
                <a:srgbClr val="098BF7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CC3300"/>
              </a:buClr>
              <a:buFont typeface="Wingdings" pitchFamily="2" charset="2"/>
              <a:buChar char="R"/>
            </a:pPr>
            <a:r>
              <a:rPr lang="en" dirty="0">
                <a:solidFill>
                  <a:srgbClr val="098BF7"/>
                </a:solidFill>
                <a:latin typeface="Comic Sans MS" pitchFamily="66" charset="0"/>
              </a:rPr>
              <a:t> </a:t>
            </a:r>
            <a:r>
              <a:rPr lang="en" dirty="0">
                <a:solidFill>
                  <a:srgbClr val="CC3300"/>
                </a:solidFill>
                <a:latin typeface="Comic Sans MS" pitchFamily="66" charset="0"/>
              </a:rPr>
              <a:t>Bimatoprost</a:t>
            </a:r>
            <a:r>
              <a:rPr lang="en" dirty="0">
                <a:solidFill>
                  <a:srgbClr val="098BF7"/>
                </a:solidFill>
                <a:latin typeface="Comic Sans MS" pitchFamily="66" charset="0"/>
              </a:rPr>
              <a:t> </a:t>
            </a:r>
            <a:r>
              <a:rPr lang="en" dirty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– 1 drop/day</a:t>
            </a:r>
          </a:p>
          <a:p>
            <a:pPr>
              <a:buClr>
                <a:srgbClr val="CC3300"/>
              </a:buClr>
              <a:buFont typeface="Wingdings" pitchFamily="2" charset="2"/>
              <a:buNone/>
            </a:pPr>
            <a:endParaRPr lang="sr-Cyrl-CS" sz="700" dirty="0">
              <a:solidFill>
                <a:srgbClr val="098BF7"/>
              </a:solidFill>
              <a:latin typeface="Comic Sans MS" pitchFamily="66" charset="0"/>
            </a:endParaRPr>
          </a:p>
          <a:p>
            <a:pPr>
              <a:buClr>
                <a:srgbClr val="CC3300"/>
              </a:buClr>
              <a:buFont typeface="Wingdings" pitchFamily="2" charset="2"/>
              <a:buChar char="R"/>
            </a:pPr>
            <a:r>
              <a:rPr lang="en" dirty="0">
                <a:solidFill>
                  <a:srgbClr val="098BF7"/>
                </a:solidFill>
                <a:latin typeface="Comic Sans MS" pitchFamily="66" charset="0"/>
              </a:rPr>
              <a:t> </a:t>
            </a:r>
            <a:r>
              <a:rPr lang="en" dirty="0">
                <a:solidFill>
                  <a:srgbClr val="CC3300"/>
                </a:solidFill>
                <a:latin typeface="Comic Sans MS" pitchFamily="66" charset="0"/>
              </a:rPr>
              <a:t>Travoprost</a:t>
            </a:r>
            <a:r>
              <a:rPr lang="en" dirty="0">
                <a:solidFill>
                  <a:srgbClr val="098BF7"/>
                </a:solidFill>
                <a:latin typeface="Comic Sans MS" pitchFamily="66" charset="0"/>
              </a:rPr>
              <a:t> </a:t>
            </a:r>
            <a:r>
              <a:rPr lang="en" dirty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– 1 drop/day (PGF2 </a:t>
            </a:r>
            <a:r>
              <a:rPr lang="en" dirty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  <a:cs typeface="Arial" charset="0"/>
              </a:rPr>
              <a:t>α )</a:t>
            </a:r>
          </a:p>
          <a:p>
            <a:pPr>
              <a:buClr>
                <a:srgbClr val="CC3300"/>
              </a:buClr>
              <a:buFont typeface="Wingdings" pitchFamily="2" charset="2"/>
              <a:buNone/>
            </a:pPr>
            <a:endParaRPr lang="sr-Cyrl-CS" sz="700" dirty="0">
              <a:solidFill>
                <a:srgbClr val="098BF7"/>
              </a:solidFill>
              <a:latin typeface="Comic Sans MS" pitchFamily="66" charset="0"/>
            </a:endParaRPr>
          </a:p>
          <a:p>
            <a:pPr>
              <a:buClr>
                <a:srgbClr val="CC3300"/>
              </a:buClr>
              <a:buFont typeface="Wingdings" pitchFamily="2" charset="2"/>
              <a:buChar char="R"/>
            </a:pPr>
            <a:r>
              <a:rPr lang="en" dirty="0">
                <a:solidFill>
                  <a:srgbClr val="098BF7"/>
                </a:solidFill>
                <a:latin typeface="Comic Sans MS" pitchFamily="66" charset="0"/>
              </a:rPr>
              <a:t> </a:t>
            </a:r>
            <a:r>
              <a:rPr lang="en" dirty="0">
                <a:solidFill>
                  <a:srgbClr val="CC3300"/>
                </a:solidFill>
                <a:latin typeface="Comic Sans MS" pitchFamily="66" charset="0"/>
              </a:rPr>
              <a:t>Unoprostone </a:t>
            </a:r>
            <a:r>
              <a:rPr lang="en" dirty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- 1 drop/12 hours (PGF2 </a:t>
            </a:r>
            <a:r>
              <a:rPr lang="en" dirty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  <a:cs typeface="Arial" charset="0"/>
              </a:rPr>
              <a:t>α )</a:t>
            </a:r>
          </a:p>
          <a:p>
            <a:pPr>
              <a:buClr>
                <a:srgbClr val="CC3300"/>
              </a:buClr>
              <a:buFont typeface="Wingdings" pitchFamily="2" charset="2"/>
              <a:buNone/>
            </a:pPr>
            <a:endParaRPr lang="sr-Cyrl-CS" sz="700" dirty="0">
              <a:solidFill>
                <a:srgbClr val="098BF7"/>
              </a:solidFill>
              <a:latin typeface="Comic Sans MS" pitchFamily="66" charset="0"/>
              <a:cs typeface="Arial" charset="0"/>
            </a:endParaRPr>
          </a:p>
          <a:p>
            <a:pPr>
              <a:buClr>
                <a:srgbClr val="CC3300"/>
              </a:buClr>
              <a:buFont typeface="Wingdings" pitchFamily="2" charset="2"/>
              <a:buChar char="R"/>
            </a:pPr>
            <a:r>
              <a:rPr lang="en" dirty="0">
                <a:solidFill>
                  <a:srgbClr val="098BF7"/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en" dirty="0">
                <a:solidFill>
                  <a:srgbClr val="CC3300"/>
                </a:solidFill>
                <a:latin typeface="Comic Sans MS" pitchFamily="66" charset="0"/>
              </a:rPr>
              <a:t>Latanoprost</a:t>
            </a:r>
            <a:endParaRPr lang="sr-Cyrl-CS" dirty="0">
              <a:solidFill>
                <a:srgbClr val="CC3300"/>
              </a:solidFill>
              <a:latin typeface="Comic Sans MS" pitchFamily="66" charset="0"/>
              <a:cs typeface="Arial" charset="0"/>
            </a:endParaRPr>
          </a:p>
          <a:p>
            <a:pPr>
              <a:buClr>
                <a:srgbClr val="CC3300"/>
              </a:buClr>
              <a:buFont typeface="Wingdings" pitchFamily="2" charset="2"/>
              <a:buChar char="R"/>
            </a:pPr>
            <a:endParaRPr lang="sr-Cyrl-CS" sz="700" dirty="0">
              <a:solidFill>
                <a:srgbClr val="CC3300"/>
              </a:solidFill>
              <a:latin typeface="Comic Sans MS" pitchFamily="66" charset="0"/>
              <a:cs typeface="Arial" charset="0"/>
            </a:endParaRPr>
          </a:p>
          <a:p>
            <a:pPr>
              <a:buClr>
                <a:srgbClr val="CC3300"/>
              </a:buClr>
              <a:buFont typeface="Wingdings" pitchFamily="2" charset="2"/>
              <a:buChar char="R"/>
            </a:pPr>
            <a:r>
              <a:rPr lang="en" dirty="0">
                <a:solidFill>
                  <a:srgbClr val="098BF7"/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en" dirty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Increase in iris and eyelid pigmentation</a:t>
            </a:r>
            <a:r>
              <a:rPr lang="en" dirty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  <a:cs typeface="Arial" charset="0"/>
              </a:rPr>
              <a:t> </a:t>
            </a:r>
          </a:p>
          <a:p>
            <a:pPr>
              <a:buClr>
                <a:srgbClr val="CC3300"/>
              </a:buClr>
              <a:buFont typeface="Wingdings" pitchFamily="2" charset="2"/>
              <a:buChar char="R"/>
            </a:pPr>
            <a:r>
              <a:rPr lang="en" dirty="0">
                <a:solidFill>
                  <a:srgbClr val="098BF7"/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en" dirty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Eyelashes grow</a:t>
            </a:r>
            <a:r>
              <a:rPr lang="en" dirty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  <a:cs typeface="Arial" charset="0"/>
              </a:rPr>
              <a:t> </a:t>
            </a:r>
            <a:endParaRPr lang="sr-Latn-CS" dirty="0">
              <a:solidFill>
                <a:schemeClr val="tx1">
                  <a:lumMod val="50000"/>
                  <a:lumOff val="50000"/>
                </a:schemeClr>
              </a:solidFill>
              <a:latin typeface="Comic Sans MS" pitchFamily="66" charset="0"/>
              <a:cs typeface="Arial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" sz="4400" b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BETA BLOCKERS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4414" y="1447800"/>
            <a:ext cx="7929586" cy="4800600"/>
          </a:xfrm>
        </p:spPr>
        <p:txBody>
          <a:bodyPr/>
          <a:lstStyle/>
          <a:p>
            <a:pPr algn="ctr">
              <a:buClr>
                <a:srgbClr val="CC3300"/>
              </a:buClr>
              <a:buNone/>
            </a:pPr>
            <a:endParaRPr lang="sr-Cyrl-CS" dirty="0">
              <a:solidFill>
                <a:schemeClr val="tx1">
                  <a:lumMod val="50000"/>
                  <a:lumOff val="50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C3300"/>
              </a:buClr>
              <a:buFont typeface="Wingdings" pitchFamily="2" charset="2"/>
              <a:buChar char="R"/>
            </a:pPr>
            <a:r>
              <a:rPr lang="en" dirty="0">
                <a:solidFill>
                  <a:srgbClr val="077FE3"/>
                </a:solidFill>
                <a:latin typeface="Comic Sans MS" pitchFamily="66" charset="0"/>
              </a:rPr>
              <a:t>  </a:t>
            </a:r>
            <a:r>
              <a:rPr lang="en" dirty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They reduce the production of aqueous humor</a:t>
            </a:r>
          </a:p>
          <a:p>
            <a:pPr>
              <a:buClr>
                <a:srgbClr val="CC3300"/>
              </a:buClr>
              <a:buFont typeface="Wingdings" pitchFamily="2" charset="2"/>
              <a:buNone/>
            </a:pPr>
            <a:endParaRPr lang="sr-Cyrl-CS" sz="1800" dirty="0">
              <a:solidFill>
                <a:srgbClr val="077FE3"/>
              </a:solidFill>
              <a:latin typeface="Comic Sans MS" pitchFamily="66" charset="0"/>
            </a:endParaRPr>
          </a:p>
          <a:p>
            <a:pPr>
              <a:buClr>
                <a:srgbClr val="CC3300"/>
              </a:buClr>
              <a:buFont typeface="Wingdings" pitchFamily="2" charset="2"/>
              <a:buChar char="R"/>
            </a:pPr>
            <a:r>
              <a:rPr lang="en" dirty="0">
                <a:solidFill>
                  <a:srgbClr val="077FE3"/>
                </a:solidFill>
                <a:latin typeface="Comic Sans MS" pitchFamily="66" charset="0"/>
              </a:rPr>
              <a:t>  </a:t>
            </a:r>
            <a:r>
              <a:rPr lang="en" dirty="0">
                <a:solidFill>
                  <a:srgbClr val="CC3300"/>
                </a:solidFill>
                <a:latin typeface="Comic Sans MS" pitchFamily="66" charset="0"/>
              </a:rPr>
              <a:t>Timolol, levobunolol, carteolol, betaxolol</a:t>
            </a:r>
          </a:p>
          <a:p>
            <a:pPr>
              <a:buClr>
                <a:srgbClr val="CC3300"/>
              </a:buClr>
              <a:buFont typeface="Wingdings" pitchFamily="2" charset="2"/>
              <a:buNone/>
            </a:pPr>
            <a:endParaRPr lang="sr-Cyrl-CS" sz="1800" dirty="0">
              <a:solidFill>
                <a:schemeClr val="tx1">
                  <a:lumMod val="50000"/>
                  <a:lumOff val="50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C3300"/>
              </a:buClr>
              <a:buFont typeface="Wingdings" pitchFamily="2" charset="2"/>
              <a:buChar char="R"/>
            </a:pPr>
            <a:r>
              <a:rPr lang="en" dirty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Blurred vision, eye pain, corneal anesthesia</a:t>
            </a:r>
            <a:endParaRPr lang="sr-Latn-CS" dirty="0">
              <a:solidFill>
                <a:schemeClr val="tx1">
                  <a:lumMod val="50000"/>
                  <a:lumOff val="50000"/>
                </a:schemeClr>
              </a:solidFill>
              <a:latin typeface="Comic Sans MS" pitchFamily="66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" sz="4400" b="1" dirty="0">
                <a:solidFill>
                  <a:srgbClr val="077FE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Lucida Sans Unicode" pitchFamily="34" charset="0"/>
              </a:rPr>
              <a:t>      </a:t>
            </a:r>
            <a:r>
              <a:rPr lang="en" sz="4400" b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Lucida Sans Unicode" pitchFamily="34" charset="0"/>
              </a:rPr>
              <a:t>α </a:t>
            </a:r>
            <a:r>
              <a:rPr lang="en" sz="4400" b="1" baseline="-250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Lucida Sans Unicode" pitchFamily="34" charset="0"/>
              </a:rPr>
              <a:t>2</a:t>
            </a:r>
            <a:r>
              <a:rPr lang="en" sz="4400" b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Lucida Sans Unicode" pitchFamily="34" charset="0"/>
              </a:rPr>
              <a:t> </a:t>
            </a:r>
            <a:r>
              <a:rPr lang="en" sz="4400" b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AGONISTS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Clr>
                <a:srgbClr val="CC3300"/>
              </a:buClr>
              <a:buFont typeface="Wingdings" pitchFamily="2" charset="2"/>
              <a:buChar char="R"/>
            </a:pPr>
            <a:endParaRPr lang="sr-Cyrl-CS" dirty="0">
              <a:solidFill>
                <a:srgbClr val="077FE3"/>
              </a:solidFill>
              <a:latin typeface="Comic Sans MS" pitchFamily="66" charset="0"/>
            </a:endParaRPr>
          </a:p>
          <a:p>
            <a:pPr>
              <a:buClr>
                <a:srgbClr val="CC3300"/>
              </a:buClr>
              <a:buFont typeface="Wingdings" pitchFamily="2" charset="2"/>
              <a:buChar char="R"/>
            </a:pPr>
            <a:r>
              <a:rPr lang="en" sz="3600" dirty="0">
                <a:solidFill>
                  <a:srgbClr val="077FE3"/>
                </a:solidFill>
                <a:latin typeface="Comic Sans MS" pitchFamily="66" charset="0"/>
              </a:rPr>
              <a:t>  </a:t>
            </a:r>
            <a:r>
              <a:rPr lang="en" dirty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They reduce the production of aqueous humor</a:t>
            </a:r>
          </a:p>
          <a:p>
            <a:pPr>
              <a:buClr>
                <a:srgbClr val="CC3300"/>
              </a:buClr>
              <a:buFont typeface="Wingdings" pitchFamily="2" charset="2"/>
              <a:buNone/>
            </a:pPr>
            <a:endParaRPr lang="sr-Cyrl-CS" sz="1800" dirty="0">
              <a:solidFill>
                <a:srgbClr val="077FE3"/>
              </a:solidFill>
              <a:latin typeface="Comic Sans MS" pitchFamily="66" charset="0"/>
            </a:endParaRPr>
          </a:p>
          <a:p>
            <a:pPr>
              <a:buClr>
                <a:srgbClr val="CC3300"/>
              </a:buClr>
              <a:buFont typeface="Wingdings" pitchFamily="2" charset="2"/>
              <a:buChar char="R"/>
            </a:pPr>
            <a:r>
              <a:rPr lang="en" dirty="0">
                <a:solidFill>
                  <a:srgbClr val="077FE3"/>
                </a:solidFill>
                <a:latin typeface="Comic Sans MS" pitchFamily="66" charset="0"/>
              </a:rPr>
              <a:t>  </a:t>
            </a:r>
            <a:r>
              <a:rPr lang="en" dirty="0">
                <a:solidFill>
                  <a:srgbClr val="CC3300"/>
                </a:solidFill>
                <a:latin typeface="Comic Sans MS" pitchFamily="66" charset="0"/>
              </a:rPr>
              <a:t>Brimonidine</a:t>
            </a:r>
          </a:p>
          <a:p>
            <a:pPr>
              <a:buClr>
                <a:srgbClr val="CC3300"/>
              </a:buClr>
              <a:buFont typeface="Wingdings" pitchFamily="2" charset="2"/>
              <a:buNone/>
            </a:pPr>
            <a:endParaRPr lang="sr-Cyrl-CS" sz="1800" dirty="0">
              <a:solidFill>
                <a:srgbClr val="077FE3"/>
              </a:solidFill>
              <a:latin typeface="Comic Sans MS" pitchFamily="66" charset="0"/>
            </a:endParaRPr>
          </a:p>
          <a:p>
            <a:pPr>
              <a:buClr>
                <a:srgbClr val="CC3300"/>
              </a:buClr>
              <a:buFont typeface="Wingdings" pitchFamily="2" charset="2"/>
              <a:buChar char="R"/>
            </a:pPr>
            <a:r>
              <a:rPr lang="en" dirty="0">
                <a:solidFill>
                  <a:srgbClr val="077FE3"/>
                </a:solidFill>
                <a:latin typeface="Comic Sans MS" pitchFamily="66" charset="0"/>
              </a:rPr>
              <a:t>  </a:t>
            </a:r>
            <a:r>
              <a:rPr lang="en" dirty="0">
                <a:solidFill>
                  <a:srgbClr val="CC3300"/>
                </a:solidFill>
                <a:latin typeface="Comic Sans MS" pitchFamily="66" charset="0"/>
              </a:rPr>
              <a:t>Apraclonidine</a:t>
            </a:r>
            <a:endParaRPr lang="sr-Latn-CS" dirty="0">
              <a:solidFill>
                <a:srgbClr val="CC3300"/>
              </a:solidFill>
              <a:latin typeface="Comic Sans MS" pitchFamily="66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0166" y="57148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" sz="4400" b="1" dirty="0">
                <a:solidFill>
                  <a:srgbClr val="077FE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      </a:t>
            </a:r>
            <a:r>
              <a:rPr lang="en" sz="4400" b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CARBO-ANHYDRASE INHIBITORS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538" y="1447800"/>
            <a:ext cx="7862150" cy="4800600"/>
          </a:xfrm>
        </p:spPr>
        <p:txBody>
          <a:bodyPr>
            <a:normAutofit/>
          </a:bodyPr>
          <a:lstStyle/>
          <a:p>
            <a:pPr>
              <a:buClr>
                <a:srgbClr val="CC3300"/>
              </a:buClr>
              <a:buFont typeface="Wingdings" pitchFamily="2" charset="2"/>
              <a:buNone/>
            </a:pPr>
            <a:r>
              <a:rPr lang="en" sz="3600" b="1" dirty="0">
                <a:solidFill>
                  <a:srgbClr val="098BF7"/>
                </a:solidFill>
              </a:rPr>
              <a:t> </a:t>
            </a:r>
            <a:endParaRPr lang="sr-Cyrl-CS" sz="2000" b="1" dirty="0">
              <a:solidFill>
                <a:srgbClr val="077FE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CC3300"/>
              </a:buClr>
              <a:buFont typeface="Wingdings" pitchFamily="2" charset="2"/>
              <a:buChar char="R"/>
            </a:pPr>
            <a:r>
              <a:rPr lang="en" dirty="0">
                <a:solidFill>
                  <a:srgbClr val="CC3300"/>
                </a:solidFill>
                <a:latin typeface="Comic Sans MS" pitchFamily="66" charset="0"/>
              </a:rPr>
              <a:t>Dorzolamide</a:t>
            </a:r>
          </a:p>
          <a:p>
            <a:pPr>
              <a:buClr>
                <a:srgbClr val="CC3300"/>
              </a:buClr>
              <a:buFont typeface="Wingdings" pitchFamily="2" charset="2"/>
              <a:buChar char="R"/>
            </a:pPr>
            <a:endParaRPr lang="sr-Cyrl-CS" sz="1200" dirty="0">
              <a:solidFill>
                <a:srgbClr val="077FE3"/>
              </a:solidFill>
              <a:latin typeface="Comic Sans MS" pitchFamily="66" charset="0"/>
            </a:endParaRPr>
          </a:p>
          <a:p>
            <a:pPr>
              <a:buClr>
                <a:srgbClr val="CC3300"/>
              </a:buClr>
              <a:buFont typeface="Wingdings" pitchFamily="2" charset="2"/>
              <a:buChar char="R"/>
            </a:pPr>
            <a:r>
              <a:rPr lang="en" dirty="0">
                <a:solidFill>
                  <a:srgbClr val="077FE3"/>
                </a:solidFill>
                <a:latin typeface="Comic Sans MS" pitchFamily="66" charset="0"/>
              </a:rPr>
              <a:t>  </a:t>
            </a:r>
            <a:r>
              <a:rPr lang="en" dirty="0">
                <a:solidFill>
                  <a:srgbClr val="CC3300"/>
                </a:solidFill>
                <a:latin typeface="Comic Sans MS" pitchFamily="66" charset="0"/>
              </a:rPr>
              <a:t>Brinzolamide</a:t>
            </a:r>
          </a:p>
          <a:p>
            <a:pPr>
              <a:buClr>
                <a:srgbClr val="CC3300"/>
              </a:buClr>
              <a:buFont typeface="Wingdings" pitchFamily="2" charset="2"/>
              <a:buChar char="R"/>
            </a:pPr>
            <a:endParaRPr lang="sr-Cyrl-CS" sz="1200" dirty="0">
              <a:solidFill>
                <a:srgbClr val="077FE3"/>
              </a:solidFill>
              <a:latin typeface="Comic Sans MS" pitchFamily="66" charset="0"/>
            </a:endParaRPr>
          </a:p>
          <a:p>
            <a:pPr>
              <a:buClr>
                <a:srgbClr val="CC3300"/>
              </a:buClr>
              <a:buFont typeface="Wingdings" pitchFamily="2" charset="2"/>
              <a:buChar char="R"/>
            </a:pPr>
            <a:r>
              <a:rPr lang="en" dirty="0">
                <a:solidFill>
                  <a:srgbClr val="077FE3"/>
                </a:solidFill>
                <a:latin typeface="Comic Sans MS" pitchFamily="66" charset="0"/>
              </a:rPr>
              <a:t>  </a:t>
            </a:r>
            <a:r>
              <a:rPr lang="en" dirty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Superficial punctate keratitis, acidosis, paresthesias, anorexia, depression, dysgeusia, weakness</a:t>
            </a:r>
            <a:endParaRPr lang="sr-Latn-CS" dirty="0">
              <a:solidFill>
                <a:schemeClr val="tx1">
                  <a:lumMod val="50000"/>
                  <a:lumOff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4414" y="274638"/>
            <a:ext cx="7719274" cy="1143000"/>
          </a:xfrm>
        </p:spPr>
        <p:txBody>
          <a:bodyPr>
            <a:normAutofit fontScale="90000"/>
          </a:bodyPr>
          <a:lstStyle/>
          <a:p>
            <a:r>
              <a:rPr lang="en" sz="4400" b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PARASYMPATHOMIMETICS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Clr>
                <a:srgbClr val="CC3300"/>
              </a:buClr>
              <a:buNone/>
            </a:pPr>
            <a:endParaRPr lang="sr-Cyrl-CS" sz="3600" b="1" dirty="0">
              <a:solidFill>
                <a:srgbClr val="077FE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CC3300"/>
              </a:buClr>
              <a:buFont typeface="Wingdings" pitchFamily="2" charset="2"/>
              <a:buChar char="R"/>
            </a:pPr>
            <a:r>
              <a:rPr lang="en" dirty="0">
                <a:solidFill>
                  <a:srgbClr val="077FE3"/>
                </a:solidFill>
                <a:latin typeface="Comic Sans MS" pitchFamily="66" charset="0"/>
              </a:rPr>
              <a:t> </a:t>
            </a:r>
            <a:r>
              <a:rPr lang="en" dirty="0">
                <a:solidFill>
                  <a:srgbClr val="CC3300"/>
                </a:solidFill>
                <a:latin typeface="Comic Sans MS" pitchFamily="66" charset="0"/>
              </a:rPr>
              <a:t>Pilocarpine</a:t>
            </a:r>
          </a:p>
          <a:p>
            <a:pPr>
              <a:buClr>
                <a:srgbClr val="CC3300"/>
              </a:buClr>
              <a:buFont typeface="Wingdings" pitchFamily="2" charset="2"/>
              <a:buNone/>
            </a:pPr>
            <a:endParaRPr lang="sr-Cyrl-CS" sz="2000" dirty="0">
              <a:solidFill>
                <a:srgbClr val="CC3300"/>
              </a:solidFill>
              <a:latin typeface="Comic Sans MS" pitchFamily="66" charset="0"/>
            </a:endParaRPr>
          </a:p>
          <a:p>
            <a:pPr>
              <a:buClr>
                <a:srgbClr val="CC3300"/>
              </a:buClr>
              <a:buFont typeface="Wingdings" pitchFamily="2" charset="2"/>
              <a:buChar char="R"/>
            </a:pPr>
            <a:r>
              <a:rPr lang="en" dirty="0">
                <a:solidFill>
                  <a:srgbClr val="077FE3"/>
                </a:solidFill>
                <a:latin typeface="Comic Sans MS" pitchFamily="66" charset="0"/>
              </a:rPr>
              <a:t> </a:t>
            </a:r>
            <a:r>
              <a:rPr lang="en" dirty="0">
                <a:solidFill>
                  <a:srgbClr val="CC3300"/>
                </a:solidFill>
                <a:latin typeface="Comic Sans MS" pitchFamily="66" charset="0"/>
              </a:rPr>
              <a:t>Phosphocholine</a:t>
            </a:r>
          </a:p>
          <a:p>
            <a:pPr>
              <a:buClr>
                <a:srgbClr val="CC3300"/>
              </a:buClr>
              <a:buFont typeface="Wingdings" pitchFamily="2" charset="2"/>
              <a:buNone/>
            </a:pPr>
            <a:endParaRPr lang="sr-Cyrl-CS" sz="1800" dirty="0">
              <a:solidFill>
                <a:srgbClr val="CC3300"/>
              </a:solidFill>
              <a:latin typeface="Comic Sans MS" pitchFamily="66" charset="0"/>
            </a:endParaRPr>
          </a:p>
          <a:p>
            <a:pPr>
              <a:buClr>
                <a:srgbClr val="CC3300"/>
              </a:buClr>
              <a:buFont typeface="Wingdings" pitchFamily="2" charset="2"/>
              <a:buChar char="R"/>
            </a:pPr>
            <a:r>
              <a:rPr lang="en" dirty="0">
                <a:solidFill>
                  <a:srgbClr val="077FE3"/>
                </a:solidFill>
                <a:latin typeface="Comic Sans MS" pitchFamily="66" charset="0"/>
              </a:rPr>
              <a:t> </a:t>
            </a:r>
            <a:r>
              <a:rPr lang="en" dirty="0">
                <a:solidFill>
                  <a:srgbClr val="CC3300"/>
                </a:solidFill>
                <a:latin typeface="Comic Sans MS" pitchFamily="66" charset="0"/>
              </a:rPr>
              <a:t>Carbachol</a:t>
            </a:r>
          </a:p>
          <a:p>
            <a:pPr>
              <a:buClr>
                <a:srgbClr val="CC3300"/>
              </a:buClr>
              <a:buFont typeface="Wingdings" pitchFamily="2" charset="2"/>
              <a:buNone/>
            </a:pPr>
            <a:endParaRPr lang="sr-Cyrl-CS" sz="1800" dirty="0">
              <a:solidFill>
                <a:srgbClr val="077FE3"/>
              </a:solidFill>
              <a:latin typeface="Comic Sans MS" pitchFamily="66" charset="0"/>
            </a:endParaRPr>
          </a:p>
          <a:p>
            <a:pPr>
              <a:buClr>
                <a:srgbClr val="CC3300"/>
              </a:buClr>
              <a:buFont typeface="Wingdings" pitchFamily="2" charset="2"/>
              <a:buChar char="R"/>
            </a:pPr>
            <a:r>
              <a:rPr lang="en" dirty="0">
                <a:solidFill>
                  <a:srgbClr val="077FE3"/>
                </a:solidFill>
                <a:latin typeface="Comic Sans MS" pitchFamily="66" charset="0"/>
              </a:rPr>
              <a:t> </a:t>
            </a:r>
            <a:r>
              <a:rPr lang="en" dirty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Eyebrow pain, myopia, reduced vision in low light</a:t>
            </a:r>
            <a:endParaRPr lang="sr-Latn-CS" dirty="0">
              <a:solidFill>
                <a:schemeClr val="tx1">
                  <a:lumMod val="50000"/>
                  <a:lumOff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538" y="214290"/>
            <a:ext cx="8072462" cy="1143000"/>
          </a:xfrm>
        </p:spPr>
        <p:txBody>
          <a:bodyPr>
            <a:normAutofit fontScale="90000"/>
          </a:bodyPr>
          <a:lstStyle/>
          <a:p>
            <a:r>
              <a:rPr lang="en" sz="4400" b="1" dirty="0">
                <a:solidFill>
                  <a:srgbClr val="077FE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en" sz="4400" b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HYPEROSMOLAR AGENTS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Clr>
                <a:srgbClr val="CC3300"/>
              </a:buClr>
              <a:buFont typeface="Wingdings" pitchFamily="2" charset="2"/>
              <a:buChar char="R"/>
            </a:pPr>
            <a:endParaRPr lang="sr-Cyrl-CS" dirty="0">
              <a:solidFill>
                <a:srgbClr val="077FE3"/>
              </a:solidFill>
              <a:latin typeface="Comic Sans MS" pitchFamily="66" charset="0"/>
            </a:endParaRPr>
          </a:p>
          <a:p>
            <a:pPr>
              <a:buClr>
                <a:srgbClr val="CC3300"/>
              </a:buClr>
              <a:buFont typeface="Wingdings" pitchFamily="2" charset="2"/>
              <a:buChar char="R"/>
            </a:pPr>
            <a:r>
              <a:rPr lang="en" sz="3600" dirty="0">
                <a:solidFill>
                  <a:srgbClr val="077FE3"/>
                </a:solidFill>
                <a:latin typeface="Comic Sans MS" pitchFamily="66" charset="0"/>
              </a:rPr>
              <a:t> </a:t>
            </a:r>
            <a:r>
              <a:rPr lang="en" dirty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They are given intravenously</a:t>
            </a:r>
          </a:p>
          <a:p>
            <a:pPr>
              <a:buClr>
                <a:srgbClr val="CC3300"/>
              </a:buClr>
              <a:buFont typeface="Wingdings" pitchFamily="2" charset="2"/>
              <a:buNone/>
            </a:pPr>
            <a:endParaRPr lang="sr-Cyrl-CS" sz="1800" dirty="0">
              <a:solidFill>
                <a:schemeClr val="tx1">
                  <a:lumMod val="50000"/>
                  <a:lumOff val="50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C3300"/>
              </a:buClr>
              <a:buFont typeface="Wingdings" pitchFamily="2" charset="2"/>
              <a:buChar char="R"/>
            </a:pPr>
            <a:r>
              <a:rPr lang="en" dirty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Isosorbide 45% - 1-2g/kg every 12 hours</a:t>
            </a:r>
          </a:p>
          <a:p>
            <a:pPr>
              <a:buClr>
                <a:srgbClr val="CC3300"/>
              </a:buClr>
              <a:buFont typeface="Wingdings" pitchFamily="2" charset="2"/>
              <a:buNone/>
            </a:pPr>
            <a:endParaRPr lang="sr-Cyrl-CS" sz="1800" dirty="0">
              <a:solidFill>
                <a:schemeClr val="tx1">
                  <a:lumMod val="50000"/>
                  <a:lumOff val="50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C3300"/>
              </a:buClr>
              <a:buFont typeface="Wingdings" pitchFamily="2" charset="2"/>
              <a:buChar char="R"/>
            </a:pPr>
            <a:r>
              <a:rPr lang="en" dirty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Glycerin 50% - 1-1.5g/kg every 12 hours</a:t>
            </a:r>
          </a:p>
          <a:p>
            <a:pPr>
              <a:buClr>
                <a:srgbClr val="CC3300"/>
              </a:buClr>
              <a:buFont typeface="Wingdings" pitchFamily="2" charset="2"/>
              <a:buNone/>
            </a:pPr>
            <a:endParaRPr lang="sr-Cyrl-CS" sz="1800" dirty="0">
              <a:solidFill>
                <a:schemeClr val="tx1">
                  <a:lumMod val="50000"/>
                  <a:lumOff val="50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C3300"/>
              </a:buClr>
              <a:buFont typeface="Wingdings" pitchFamily="2" charset="2"/>
              <a:buChar char="R"/>
            </a:pPr>
            <a:r>
              <a:rPr lang="en" dirty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Mannitol 20% - 0.5-2g/kg iv</a:t>
            </a:r>
            <a:endParaRPr lang="sr-Latn-CS" dirty="0">
              <a:solidFill>
                <a:schemeClr val="tx1">
                  <a:lumMod val="50000"/>
                  <a:lumOff val="50000"/>
                </a:schemeClr>
              </a:solidFill>
              <a:latin typeface="Comic Sans MS" pitchFamily="66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" sz="4400" b="1" dirty="0">
                <a:solidFill>
                  <a:srgbClr val="098BF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    </a:t>
            </a:r>
            <a:r>
              <a:rPr lang="en" sz="4400" b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CANNABINOIDS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976" y="1447800"/>
            <a:ext cx="7790712" cy="4800600"/>
          </a:xfrm>
        </p:spPr>
        <p:txBody>
          <a:bodyPr/>
          <a:lstStyle/>
          <a:p>
            <a:pPr algn="ctr">
              <a:buFontTx/>
              <a:buNone/>
            </a:pPr>
            <a:endParaRPr lang="sr-Cyrl-CS" sz="3600" b="1" dirty="0">
              <a:solidFill>
                <a:srgbClr val="098BF7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algn="ctr">
              <a:buFontTx/>
              <a:buNone/>
            </a:pPr>
            <a:endParaRPr lang="sr-Cyrl-CS" b="1" dirty="0">
              <a:solidFill>
                <a:srgbClr val="098BF7"/>
              </a:solidFill>
              <a:latin typeface="Comic Sans MS" pitchFamily="66" charset="0"/>
            </a:endParaRPr>
          </a:p>
          <a:p>
            <a:pPr algn="ctr">
              <a:buFontTx/>
              <a:buNone/>
            </a:pPr>
            <a:r>
              <a:rPr lang="en" b="1" dirty="0">
                <a:solidFill>
                  <a:srgbClr val="098BF7"/>
                </a:solidFill>
                <a:latin typeface="Comic Sans MS" pitchFamily="66" charset="0"/>
              </a:rPr>
              <a:t> </a:t>
            </a:r>
            <a:r>
              <a:rPr lang="en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Smoking marijuana lowers intraocular pressure by 45%!</a:t>
            </a:r>
            <a:endParaRPr lang="sr-Latn-CS" b="1" dirty="0">
              <a:solidFill>
                <a:schemeClr val="tx1">
                  <a:lumMod val="50000"/>
                  <a:lumOff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976" y="1071546"/>
            <a:ext cx="7783832" cy="5105416"/>
          </a:xfrm>
        </p:spPr>
        <p:txBody>
          <a:bodyPr/>
          <a:lstStyle/>
          <a:p>
            <a:pPr>
              <a:buClr>
                <a:srgbClr val="CC3300"/>
              </a:buClr>
              <a:buFont typeface="Wingdings" pitchFamily="2" charset="2"/>
              <a:buChar char="R"/>
            </a:pPr>
            <a:r>
              <a:rPr lang="en" b="1" dirty="0">
                <a:solidFill>
                  <a:srgbClr val="CC3300"/>
                </a:solidFill>
                <a:latin typeface="Comic Sans MS" pitchFamily="66" charset="0"/>
              </a:rPr>
              <a:t>GLAUCOMA</a:t>
            </a:r>
            <a:r>
              <a:rPr lang="en" dirty="0">
                <a:solidFill>
                  <a:srgbClr val="077FE3"/>
                </a:solidFill>
                <a:latin typeface="Comic Sans MS" pitchFamily="66" charset="0"/>
              </a:rPr>
              <a:t> </a:t>
            </a:r>
            <a:r>
              <a:rPr lang="en" dirty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(Greek: "gray-blue" color, describes corneal edema)</a:t>
            </a:r>
          </a:p>
          <a:p>
            <a:pPr>
              <a:buClr>
                <a:srgbClr val="CC3300"/>
              </a:buClr>
              <a:buNone/>
            </a:pPr>
            <a:endParaRPr lang="sr-Cyrl-CS" sz="1800" dirty="0">
              <a:solidFill>
                <a:schemeClr val="tx1">
                  <a:lumMod val="50000"/>
                  <a:lumOff val="50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C3300"/>
              </a:buClr>
              <a:buFont typeface="Wingdings" pitchFamily="2" charset="2"/>
              <a:buChar char="R"/>
            </a:pPr>
            <a:r>
              <a:rPr lang="en" dirty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Increased intraocular pressure</a:t>
            </a:r>
          </a:p>
          <a:p>
            <a:pPr>
              <a:buClr>
                <a:srgbClr val="CC3300"/>
              </a:buClr>
              <a:buNone/>
            </a:pPr>
            <a:endParaRPr lang="sr-Cyrl-CS" sz="1800" dirty="0">
              <a:solidFill>
                <a:schemeClr val="tx1">
                  <a:lumMod val="50000"/>
                  <a:lumOff val="50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C3300"/>
              </a:buClr>
              <a:buFont typeface="Wingdings" pitchFamily="2" charset="2"/>
              <a:buChar char="R"/>
            </a:pPr>
            <a:r>
              <a:rPr lang="en" dirty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Excitotoxicity from excessive release of glutamate in the retina</a:t>
            </a:r>
          </a:p>
          <a:p>
            <a:pPr>
              <a:buClr>
                <a:srgbClr val="CC3300"/>
              </a:buClr>
              <a:buNone/>
            </a:pPr>
            <a:endParaRPr lang="sr-Cyrl-CS" sz="1800" dirty="0">
              <a:solidFill>
                <a:schemeClr val="tx1">
                  <a:lumMod val="50000"/>
                  <a:lumOff val="50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C3300"/>
              </a:buClr>
              <a:buFont typeface="Wingdings" pitchFamily="2" charset="2"/>
              <a:buChar char="R"/>
            </a:pPr>
            <a:r>
              <a:rPr lang="en" dirty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The critical level of intraocular pressure is &gt; 21 mmHg</a:t>
            </a:r>
            <a:endParaRPr lang="sr-Cyrl-CS" dirty="0">
              <a:solidFill>
                <a:schemeClr val="tx1">
                  <a:lumMod val="50000"/>
                  <a:lumOff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4414" y="1000108"/>
            <a:ext cx="7719274" cy="5248292"/>
          </a:xfrm>
        </p:spPr>
        <p:txBody>
          <a:bodyPr>
            <a:normAutofit fontScale="92500"/>
          </a:bodyPr>
          <a:lstStyle/>
          <a:p>
            <a:pPr>
              <a:buClr>
                <a:srgbClr val="CC3300"/>
              </a:buClr>
              <a:buFont typeface="Wingdings" pitchFamily="2" charset="2"/>
              <a:buChar char="R"/>
            </a:pPr>
            <a:r>
              <a:rPr lang="en" dirty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More than 2.25 million Americans have open-angle glaucoma</a:t>
            </a:r>
          </a:p>
          <a:p>
            <a:pPr>
              <a:buClr>
                <a:srgbClr val="CC3300"/>
              </a:buClr>
              <a:buFont typeface="Wingdings" pitchFamily="2" charset="2"/>
              <a:buNone/>
            </a:pPr>
            <a:endParaRPr lang="sr-Cyrl-CS" sz="1800" dirty="0">
              <a:solidFill>
                <a:schemeClr val="tx1">
                  <a:lumMod val="50000"/>
                  <a:lumOff val="50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C3300"/>
              </a:buClr>
              <a:buFont typeface="Wingdings" pitchFamily="2" charset="2"/>
              <a:buChar char="R"/>
            </a:pPr>
            <a:r>
              <a:rPr lang="en" dirty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3-6 million Americans have intraocular pressure &gt; 21 mmHg</a:t>
            </a:r>
          </a:p>
          <a:p>
            <a:pPr>
              <a:buClr>
                <a:srgbClr val="CC3300"/>
              </a:buClr>
              <a:buFont typeface="Wingdings" pitchFamily="2" charset="2"/>
              <a:buNone/>
            </a:pPr>
            <a:endParaRPr lang="sr-Cyrl-CS" sz="1800" dirty="0">
              <a:solidFill>
                <a:schemeClr val="tx1">
                  <a:lumMod val="50000"/>
                  <a:lumOff val="50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C3300"/>
              </a:buClr>
              <a:buFont typeface="Wingdings" pitchFamily="2" charset="2"/>
              <a:buChar char="R"/>
            </a:pPr>
            <a:r>
              <a:rPr lang="en" dirty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Open-angle glaucoma is 3-4 times more common in blacks than in whites</a:t>
            </a:r>
          </a:p>
          <a:p>
            <a:pPr>
              <a:buClr>
                <a:srgbClr val="CC3300"/>
              </a:buClr>
              <a:buFont typeface="Wingdings" pitchFamily="2" charset="2"/>
              <a:buNone/>
            </a:pPr>
            <a:endParaRPr lang="sr-Cyrl-CS" sz="1800" dirty="0">
              <a:solidFill>
                <a:schemeClr val="tx1">
                  <a:lumMod val="50000"/>
                  <a:lumOff val="50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C3300"/>
              </a:buClr>
              <a:buFont typeface="Wingdings" pitchFamily="2" charset="2"/>
              <a:buChar char="R"/>
            </a:pPr>
            <a:r>
              <a:rPr lang="en" dirty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Age greater than 40 years is a risk factor</a:t>
            </a:r>
            <a:endParaRPr lang="sr-Latn-CS" dirty="0">
              <a:solidFill>
                <a:schemeClr val="tx1">
                  <a:lumMod val="50000"/>
                  <a:lumOff val="50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sz="4400" b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SYMPTOMS AND SIGNS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4414" y="1447800"/>
            <a:ext cx="7719274" cy="4800600"/>
          </a:xfrm>
        </p:spPr>
        <p:txBody>
          <a:bodyPr/>
          <a:lstStyle/>
          <a:p>
            <a:pPr algn="ctr">
              <a:buClr>
                <a:srgbClr val="CC3300"/>
              </a:buClr>
              <a:buFont typeface="Wingdings" pitchFamily="2" charset="2"/>
              <a:buChar char="R"/>
            </a:pPr>
            <a:endParaRPr lang="sr-Cyrl-CS" sz="3600" dirty="0">
              <a:solidFill>
                <a:srgbClr val="077FE3"/>
              </a:solidFill>
              <a:latin typeface="Comic Sans MS" pitchFamily="66" charset="0"/>
            </a:endParaRPr>
          </a:p>
          <a:p>
            <a:pPr>
              <a:buClr>
                <a:srgbClr val="CC3300"/>
              </a:buClr>
              <a:buFont typeface="Wingdings" pitchFamily="2" charset="2"/>
              <a:buChar char="R"/>
            </a:pPr>
            <a:r>
              <a:rPr lang="en" dirty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Redness and pain in the eye</a:t>
            </a:r>
          </a:p>
          <a:p>
            <a:pPr>
              <a:buClr>
                <a:srgbClr val="CC3300"/>
              </a:buClr>
              <a:buFont typeface="Wingdings" pitchFamily="2" charset="2"/>
              <a:buChar char="R"/>
            </a:pPr>
            <a:endParaRPr lang="sr-Cyrl-CS" sz="2000" dirty="0">
              <a:solidFill>
                <a:srgbClr val="077FE3"/>
              </a:solidFill>
              <a:latin typeface="Comic Sans MS" pitchFamily="66" charset="0"/>
            </a:endParaRPr>
          </a:p>
          <a:p>
            <a:pPr>
              <a:buClr>
                <a:srgbClr val="CC3300"/>
              </a:buClr>
              <a:buFont typeface="Wingdings" pitchFamily="2" charset="2"/>
              <a:buChar char="R"/>
            </a:pPr>
            <a:r>
              <a:rPr lang="en" dirty="0">
                <a:solidFill>
                  <a:srgbClr val="077FE3"/>
                </a:solidFill>
                <a:latin typeface="Comic Sans MS" pitchFamily="66" charset="0"/>
              </a:rPr>
              <a:t>  </a:t>
            </a:r>
            <a:r>
              <a:rPr lang="en" dirty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Multicolored halos</a:t>
            </a:r>
          </a:p>
          <a:p>
            <a:pPr>
              <a:buClr>
                <a:srgbClr val="CC3300"/>
              </a:buClr>
              <a:buFont typeface="Wingdings" pitchFamily="2" charset="2"/>
              <a:buChar char="R"/>
            </a:pPr>
            <a:endParaRPr lang="sr-Cyrl-CS" sz="2000" dirty="0">
              <a:solidFill>
                <a:schemeClr val="tx1">
                  <a:lumMod val="50000"/>
                  <a:lumOff val="50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C3300"/>
              </a:buClr>
              <a:buFont typeface="Wingdings" pitchFamily="2" charset="2"/>
              <a:buChar char="R"/>
            </a:pPr>
            <a:r>
              <a:rPr lang="en" dirty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A headache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" b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OBJECTIVE</a:t>
            </a:r>
            <a:r>
              <a:rPr lang="sr-Latn-RS" b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S</a:t>
            </a:r>
            <a:r>
              <a:rPr lang="en" b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OF THE TREATMENT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4414" y="1447800"/>
            <a:ext cx="7719274" cy="4800600"/>
          </a:xfrm>
        </p:spPr>
        <p:txBody>
          <a:bodyPr/>
          <a:lstStyle/>
          <a:p>
            <a:pPr algn="ctr">
              <a:buClr>
                <a:srgbClr val="CC3300"/>
              </a:buClr>
              <a:buFont typeface="Wingdings" pitchFamily="2" charset="2"/>
              <a:buChar char="R"/>
            </a:pPr>
            <a:endParaRPr lang="sr-Cyrl-CS" dirty="0">
              <a:solidFill>
                <a:srgbClr val="077FE3"/>
              </a:solidFill>
              <a:latin typeface="Comic Sans MS" pitchFamily="66" charset="0"/>
            </a:endParaRPr>
          </a:p>
          <a:p>
            <a:pPr>
              <a:buClr>
                <a:srgbClr val="CC3300"/>
              </a:buClr>
              <a:buFont typeface="Wingdings" pitchFamily="2" charset="2"/>
              <a:buChar char="R"/>
            </a:pPr>
            <a:r>
              <a:rPr lang="en" dirty="0">
                <a:solidFill>
                  <a:srgbClr val="077FE3"/>
                </a:solidFill>
                <a:latin typeface="Comic Sans MS" pitchFamily="66" charset="0"/>
              </a:rPr>
              <a:t>   </a:t>
            </a:r>
            <a:r>
              <a:rPr lang="en" dirty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Reduce intraocular pressure by 20-25%</a:t>
            </a:r>
          </a:p>
          <a:p>
            <a:pPr>
              <a:buClr>
                <a:srgbClr val="CC3300"/>
              </a:buClr>
              <a:buFont typeface="Wingdings" pitchFamily="2" charset="2"/>
              <a:buNone/>
            </a:pPr>
            <a:endParaRPr lang="sr-Cyrl-CS" sz="1800" dirty="0">
              <a:solidFill>
                <a:schemeClr val="tx1">
                  <a:lumMod val="50000"/>
                  <a:lumOff val="50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C3300"/>
              </a:buClr>
              <a:buFont typeface="Wingdings" pitchFamily="2" charset="2"/>
              <a:buChar char="R"/>
            </a:pPr>
            <a:r>
              <a:rPr lang="en" dirty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It is treated if the intraocular pressure is &gt; 21 mmHg</a:t>
            </a:r>
            <a:endParaRPr lang="sr-Latn-CS" dirty="0">
              <a:solidFill>
                <a:schemeClr val="tx1">
                  <a:lumMod val="50000"/>
                  <a:lumOff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8662" y="2000240"/>
            <a:ext cx="8215338" cy="4248160"/>
          </a:xfrm>
        </p:spPr>
        <p:txBody>
          <a:bodyPr/>
          <a:lstStyle/>
          <a:p>
            <a:pPr>
              <a:buFontTx/>
              <a:buNone/>
            </a:pPr>
            <a:r>
              <a:rPr lang="en" dirty="0">
                <a:solidFill>
                  <a:srgbClr val="098BF7"/>
                </a:solidFill>
              </a:rPr>
              <a:t> </a:t>
            </a:r>
            <a:r>
              <a:rPr lang="en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Surgery is indicated if</a:t>
            </a:r>
          </a:p>
          <a:p>
            <a:pPr>
              <a:buFontTx/>
              <a:buNone/>
            </a:pPr>
            <a:r>
              <a:rPr lang="en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optic neuropathy worsens,</a:t>
            </a:r>
          </a:p>
          <a:p>
            <a:pPr>
              <a:buFontTx/>
              <a:buNone/>
            </a:pPr>
            <a:r>
              <a:rPr lang="en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regardless of the level of intraocular</a:t>
            </a:r>
            <a:endParaRPr lang="sr-Cyrl-CS" b="1" dirty="0">
              <a:solidFill>
                <a:schemeClr val="tx1">
                  <a:lumMod val="50000"/>
                  <a:lumOff val="50000"/>
                </a:schemeClr>
              </a:solidFill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en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pressure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sz="4400" b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TYPES OF SURGERY</a:t>
            </a:r>
            <a:endParaRPr lang="en" sz="4400" b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8662" y="1447800"/>
            <a:ext cx="8215338" cy="4800600"/>
          </a:xfrm>
        </p:spPr>
        <p:txBody>
          <a:bodyPr>
            <a:normAutofit fontScale="92500" lnSpcReduction="10000"/>
          </a:bodyPr>
          <a:lstStyle/>
          <a:p>
            <a:pPr algn="ctr">
              <a:buClr>
                <a:srgbClr val="CC3300"/>
              </a:buClr>
              <a:buNone/>
            </a:pPr>
            <a:endParaRPr lang="sr-Cyrl-CS" sz="2000" dirty="0">
              <a:solidFill>
                <a:srgbClr val="077FE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CC3300"/>
              </a:buClr>
              <a:buFont typeface="Wingdings" pitchFamily="2" charset="2"/>
              <a:buChar char="R"/>
            </a:pPr>
            <a:r>
              <a:rPr lang="en" dirty="0">
                <a:solidFill>
                  <a:srgbClr val="077FE3"/>
                </a:solidFill>
                <a:latin typeface="Comic Sans MS" pitchFamily="66" charset="0"/>
              </a:rPr>
              <a:t> </a:t>
            </a:r>
            <a:r>
              <a:rPr lang="en" dirty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Trabeculoplasty with argon laser (100 holes are drilled). The pressure is reduced by 7-10mmHg, the effect lasts for 3-5 years</a:t>
            </a:r>
            <a:endParaRPr lang="sr-Cyrl-CS" dirty="0">
              <a:solidFill>
                <a:schemeClr val="tx1">
                  <a:lumMod val="50000"/>
                  <a:lumOff val="50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C3300"/>
              </a:buClr>
              <a:buFont typeface="Wingdings" pitchFamily="2" charset="2"/>
              <a:buChar char="R"/>
            </a:pPr>
            <a:r>
              <a:rPr lang="en" dirty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Selective laser trabeculoplasty Q switched 532 Nd:YAG laser that selectively targets the pigment cells in the trabeculae. The laser has a short pulse, so no heat is generated and the surrounding cells are not damaged</a:t>
            </a:r>
            <a:endParaRPr lang="sr-Latn-CS" dirty="0">
              <a:solidFill>
                <a:schemeClr val="tx1">
                  <a:lumMod val="50000"/>
                  <a:lumOff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538" y="1214422"/>
            <a:ext cx="7862150" cy="5033978"/>
          </a:xfrm>
        </p:spPr>
        <p:txBody>
          <a:bodyPr/>
          <a:lstStyle/>
          <a:p>
            <a:pPr>
              <a:buClr>
                <a:srgbClr val="CC3300"/>
              </a:buClr>
              <a:buFont typeface="Wingdings" pitchFamily="2" charset="2"/>
              <a:buChar char="R"/>
            </a:pPr>
            <a:r>
              <a:rPr lang="en" dirty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Trabeculectomy is indicated if laser therapy fails. The superficial flap of the sclera is raised and part of the trabeculae is removed.</a:t>
            </a:r>
            <a:endParaRPr lang="sr-Cyrl-CS" dirty="0">
              <a:solidFill>
                <a:schemeClr val="tx1">
                  <a:lumMod val="50000"/>
                  <a:lumOff val="50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C3300"/>
              </a:buClr>
              <a:buFont typeface="Wingdings" pitchFamily="2" charset="2"/>
              <a:buNone/>
            </a:pPr>
            <a:endParaRPr lang="sr-Cyrl-CS" sz="1800" dirty="0">
              <a:solidFill>
                <a:schemeClr val="tx1">
                  <a:lumMod val="50000"/>
                  <a:lumOff val="50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C3300"/>
              </a:buClr>
              <a:buFont typeface="Wingdings" pitchFamily="2" charset="2"/>
              <a:buChar char="R"/>
            </a:pPr>
            <a:r>
              <a:rPr lang="en" dirty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Shunt implantation</a:t>
            </a:r>
          </a:p>
          <a:p>
            <a:pPr>
              <a:buClr>
                <a:srgbClr val="CC3300"/>
              </a:buClr>
              <a:buFont typeface="Wingdings" pitchFamily="2" charset="2"/>
              <a:buNone/>
            </a:pPr>
            <a:endParaRPr lang="sr-Cyrl-CS" sz="1800" dirty="0">
              <a:solidFill>
                <a:schemeClr val="tx1">
                  <a:lumMod val="50000"/>
                  <a:lumOff val="50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C3300"/>
              </a:buClr>
              <a:buFont typeface="Wingdings" pitchFamily="2" charset="2"/>
              <a:buChar char="R"/>
            </a:pPr>
            <a:r>
              <a:rPr lang="en" dirty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Ablation of the ciliary body</a:t>
            </a:r>
            <a:endParaRPr lang="sr-Latn-CS" dirty="0">
              <a:solidFill>
                <a:schemeClr val="tx1">
                  <a:lumMod val="50000"/>
                  <a:lumOff val="50000"/>
                </a:schemeClr>
              </a:solidFill>
              <a:latin typeface="Comic Sans MS" pitchFamily="66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8143900" cy="1143000"/>
          </a:xfrm>
        </p:spPr>
        <p:txBody>
          <a:bodyPr>
            <a:normAutofit fontScale="90000"/>
          </a:bodyPr>
          <a:lstStyle/>
          <a:p>
            <a:r>
              <a:rPr lang="en" sz="4000" b="1" dirty="0">
                <a:solidFill>
                  <a:srgbClr val="077FE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en" sz="4000" b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Medicinal</a:t>
            </a:r>
            <a:r>
              <a:rPr lang="en" sz="4000" b="1" dirty="0">
                <a:solidFill>
                  <a:srgbClr val="077FE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en" sz="4000" b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THERAPY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976" y="1447800"/>
            <a:ext cx="7790712" cy="4800600"/>
          </a:xfrm>
        </p:spPr>
        <p:txBody>
          <a:bodyPr>
            <a:normAutofit/>
          </a:bodyPr>
          <a:lstStyle/>
          <a:p>
            <a:pPr algn="ctr">
              <a:buClr>
                <a:srgbClr val="CC3300"/>
              </a:buClr>
              <a:buFont typeface="Wingdings" pitchFamily="2" charset="2"/>
              <a:buNone/>
            </a:pPr>
            <a:endParaRPr lang="sr-Cyrl-CS" dirty="0">
              <a:solidFill>
                <a:srgbClr val="077FE3"/>
              </a:solidFill>
              <a:latin typeface="Comic Sans MS" pitchFamily="66" charset="0"/>
            </a:endParaRPr>
          </a:p>
          <a:p>
            <a:pPr>
              <a:buClr>
                <a:srgbClr val="CC3300"/>
              </a:buClr>
              <a:buFont typeface="Wingdings" pitchFamily="2" charset="2"/>
              <a:buChar char="R"/>
            </a:pPr>
            <a:r>
              <a:rPr lang="en" dirty="0">
                <a:solidFill>
                  <a:srgbClr val="077FE3"/>
                </a:solidFill>
                <a:latin typeface="Comic Sans MS" pitchFamily="66" charset="0"/>
              </a:rPr>
              <a:t>  </a:t>
            </a:r>
            <a:r>
              <a:rPr lang="en" dirty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Physical activity lowers intraocular pressure</a:t>
            </a:r>
          </a:p>
          <a:p>
            <a:pPr>
              <a:buClr>
                <a:srgbClr val="CC3300"/>
              </a:buClr>
              <a:buFont typeface="Wingdings" pitchFamily="2" charset="2"/>
              <a:buNone/>
            </a:pPr>
            <a:endParaRPr lang="sr-Cyrl-CS" sz="1800" dirty="0">
              <a:solidFill>
                <a:schemeClr val="tx1">
                  <a:lumMod val="50000"/>
                  <a:lumOff val="50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C3300"/>
              </a:buClr>
              <a:buFont typeface="Wingdings" pitchFamily="2" charset="2"/>
              <a:buChar char="R"/>
            </a:pPr>
            <a:r>
              <a:rPr lang="en" dirty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First, therapy with one drug is tried, and then, if there is no effect, another drug with a different mechanism of action is added</a:t>
            </a:r>
            <a:endParaRPr lang="sr-Latn-CS" dirty="0">
              <a:solidFill>
                <a:schemeClr val="tx1">
                  <a:lumMod val="50000"/>
                  <a:lumOff val="50000"/>
                </a:schemeClr>
              </a:solidFill>
              <a:latin typeface="Comic Sans MS" pitchFamily="66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30</TotalTime>
  <Words>441</Words>
  <Application>Microsoft Office PowerPoint</Application>
  <PresentationFormat>On-screen Show (4:3)</PresentationFormat>
  <Paragraphs>101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Comic Sans MS</vt:lpstr>
      <vt:lpstr>Gill Sans MT</vt:lpstr>
      <vt:lpstr>Verdana</vt:lpstr>
      <vt:lpstr>Wingdings</vt:lpstr>
      <vt:lpstr>Wingdings 2</vt:lpstr>
      <vt:lpstr>Solstice</vt:lpstr>
      <vt:lpstr>OPEN-ANGLE  GLAUCOMA</vt:lpstr>
      <vt:lpstr>PowerPoint Presentation</vt:lpstr>
      <vt:lpstr>PowerPoint Presentation</vt:lpstr>
      <vt:lpstr>SYMPTOMS AND SIGNS</vt:lpstr>
      <vt:lpstr>OBJECTIVES OF THE TREATMENT</vt:lpstr>
      <vt:lpstr>PowerPoint Presentation</vt:lpstr>
      <vt:lpstr>TYPES OF SURGERY</vt:lpstr>
      <vt:lpstr>PowerPoint Presentation</vt:lpstr>
      <vt:lpstr> Medicinal THERAPY</vt:lpstr>
      <vt:lpstr>PROSTAGLANDINS</vt:lpstr>
      <vt:lpstr>BETA BLOCKERS</vt:lpstr>
      <vt:lpstr>      α 2 AGONISTS</vt:lpstr>
      <vt:lpstr>        CARBO-ANHYDRASE INHIBITORS</vt:lpstr>
      <vt:lpstr>PARASYMPATHOMIMETICS</vt:lpstr>
      <vt:lpstr> HYPEROSMOLAR AGENTS</vt:lpstr>
      <vt:lpstr>      CANNABINOIDS</vt:lpstr>
    </vt:vector>
  </TitlesOfParts>
  <Company>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ГЛАУКОМ ОТВОРЕНОГ           УГЛА</dc:title>
  <dc:creator> </dc:creator>
  <cp:lastModifiedBy>Boj</cp:lastModifiedBy>
  <cp:revision>4</cp:revision>
  <dcterms:created xsi:type="dcterms:W3CDTF">2011-02-28T13:53:31Z</dcterms:created>
  <dcterms:modified xsi:type="dcterms:W3CDTF">2023-07-28T19:52:46Z</dcterms:modified>
</cp:coreProperties>
</file>