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6FA16D-D2B2-4F9F-86F8-38A2BAF4A23F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079FC6-A682-4069-941E-A940DADFF85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371600"/>
            <a:ext cx="8856984" cy="1828800"/>
          </a:xfrm>
        </p:spPr>
        <p:txBody>
          <a:bodyPr/>
          <a:lstStyle/>
          <a:p>
            <a:r>
              <a:rPr lang="en" sz="60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PHEOCHROMOCYT</a:t>
            </a:r>
            <a:r>
              <a:rPr lang="sr-Latn-RS" sz="60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</a:t>
            </a:r>
            <a:r>
              <a:rPr lang="en" sz="60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MA</a:t>
            </a:r>
            <a:endParaRPr lang="sr-Cyrl-CS" sz="60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86190"/>
            <a:ext cx="7854696" cy="1194946"/>
          </a:xfrm>
        </p:spPr>
        <p:txBody>
          <a:bodyPr/>
          <a:lstStyle/>
          <a:p>
            <a:pPr algn="ctr"/>
            <a:r>
              <a:rPr lang="en" dirty="0">
                <a:latin typeface="Comic Sans MS" pitchFamily="66" charset="0"/>
              </a:rPr>
              <a:t>Prof. Slobodan Janković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What causes an attack?</a:t>
            </a:r>
          </a:p>
          <a:p>
            <a:pPr algn="ctr">
              <a:buFontTx/>
              <a:buNone/>
            </a:pPr>
            <a:endParaRPr lang="sr-Cyrl-CS" sz="24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chemeClr val="accent1"/>
              </a:buClr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Induction of anesthesia</a:t>
            </a:r>
          </a:p>
          <a:p>
            <a:pPr>
              <a:buClr>
                <a:schemeClr val="accent1"/>
              </a:buClr>
              <a:buFontTx/>
              <a:buNone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chemeClr val="accent1"/>
              </a:buClr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Opioids</a:t>
            </a:r>
          </a:p>
          <a:p>
            <a:pPr>
              <a:buClr>
                <a:schemeClr val="accent1"/>
              </a:buClr>
              <a:buFontTx/>
              <a:buNone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chemeClr val="accent1"/>
              </a:buClr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Dopamine receptor agonists</a:t>
            </a:r>
          </a:p>
          <a:p>
            <a:pPr>
              <a:buClr>
                <a:schemeClr val="accent1"/>
              </a:buClr>
              <a:buFontTx/>
              <a:buNone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chemeClr val="accent1"/>
              </a:buClr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</a:t>
            </a:r>
            <a:r>
              <a:rPr lang="sr-Latn-RS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ommon</a:t>
            </a:r>
            <a:r>
              <a:rPr lang="sr-Latn-RS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c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old medicine</a:t>
            </a:r>
          </a:p>
          <a:p>
            <a:pPr>
              <a:buClr>
                <a:schemeClr val="accent1"/>
              </a:buClr>
              <a:buFontTx/>
              <a:buNone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chemeClr val="accent1"/>
              </a:buClr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Contrasts</a:t>
            </a:r>
          </a:p>
          <a:p>
            <a:pPr>
              <a:buClr>
                <a:schemeClr val="accent1"/>
              </a:buClr>
              <a:buFontTx/>
              <a:buNone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chemeClr val="accent1"/>
              </a:buClr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Tricyclics and cocaine</a:t>
            </a:r>
          </a:p>
          <a:p>
            <a:pPr>
              <a:buClr>
                <a:schemeClr val="accent1"/>
              </a:buClr>
              <a:buFontTx/>
              <a:buNone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chemeClr val="accent1"/>
              </a:buClr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Childbirth</a:t>
            </a:r>
            <a:endParaRPr lang="sr-Latn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525305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sr-Cyrl-CS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DIAGNOSIS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sr-Cyrl-CS" sz="2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97% of tumors are in the abdomen, 2-3% in the thorax and 1% in the neck</a:t>
            </a:r>
            <a:endParaRPr lang="sr-Cyrl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</a:pPr>
            <a:endParaRPr lang="sr-Latn-CS" sz="11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Increased 24-hour urinary excretion of catecholamines or their metabolites (vanillyl-mandelic acid and total metanephrines)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11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Collect urine samples in a dark container, acidify and leave in a cool place until measurement</a:t>
            </a:r>
            <a:endParaRPr lang="sr-Cyrl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Metanephrines, not catecholamines, should be measured in plasma</a:t>
            </a:r>
          </a:p>
          <a:p>
            <a:pPr>
              <a:buClr>
                <a:srgbClr val="C00000"/>
              </a:buClr>
              <a:buNone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Chromogranin A is secreted together with catecholamines. It can also be measured in plasma as evidence of pheochromocytoma.</a:t>
            </a: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CT scan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 PET scan is performed with G-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[ 18F ]   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fluorodopamine or carbon 11 hydroxyephedrine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endParaRPr lang="sr-Cyrl-CS" sz="11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And </a:t>
            </a:r>
            <a:r>
              <a:rPr lang="en" sz="2800" baseline="30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131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-meta-iodobenzylguanidine (MIBG) can localize tumors scintigraphically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endParaRPr lang="sr-Cyrl-CS" sz="11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Catheterization of the vena cava and selective sampling for catecholamines</a:t>
            </a:r>
            <a:endParaRPr lang="sr-Latn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857364"/>
            <a:ext cx="8929718" cy="4467236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On histology, tumor cells make balls "zellballen"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11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Provocative tests with histamine, tyramine, glucagon or metoclopramide are no longer used</a:t>
            </a: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10% of pheochromocytomas are malignant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Five-year survival in metastatic tumor is about 40%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" sz="3600" b="1" dirty="0">
                <a:solidFill>
                  <a:srgbClr val="538CFF"/>
                </a:solidFill>
                <a:latin typeface="Comic Sans MS" pitchFamily="66" charset="0"/>
              </a:rPr>
              <a:t>             </a:t>
            </a:r>
            <a:r>
              <a:rPr lang="en" sz="3600" dirty="0">
                <a:solidFill>
                  <a:srgbClr val="538CFF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Clr>
                <a:srgbClr val="C00000"/>
              </a:buClr>
              <a:buFontTx/>
              <a:buNone/>
            </a:pPr>
            <a:endParaRPr lang="sr-Cyrl-C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Phenoxybenzamine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(dibenzyline) 10mg/12h, orally</a:t>
            </a: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Doxazosin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1mg/6h, orally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Phentolamine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5-15mg iv</a:t>
            </a: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  <a:cs typeface="Lucida Sans Unicode" pitchFamily="34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rgbClr val="C00000"/>
              </a:solidFill>
              <a:latin typeface="Comic Sans MS" pitchFamily="66" charset="0"/>
              <a:cs typeface="Lucida Sans Unicode" pitchFamily="34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rgbClr val="C00000"/>
                </a:solidFill>
                <a:latin typeface="Comic Sans MS" pitchFamily="66" charset="0"/>
                <a:cs typeface="Lucida Sans Unicode" pitchFamily="34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Beta-blockers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(only with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Lucida Sans Unicode" pitchFamily="34" charset="0"/>
              </a:rPr>
              <a:t>α -blockers)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Sodium nitroprusside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0.3-0.5 μ g/kg/min iv Increase to 1-6 μ g/kg/min iv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2800" dirty="0">
              <a:solidFill>
                <a:srgbClr val="435DE1"/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b="1" dirty="0">
                <a:solidFill>
                  <a:srgbClr val="C00000"/>
                </a:solidFill>
                <a:latin typeface="Comic Sans MS" pitchFamily="66" charset="0"/>
                <a:cs typeface="Lucida Sans Unicode" pitchFamily="34" charset="0"/>
              </a:rPr>
              <a:t> α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-methyl-para-tyrosine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is effective in inhibiting the synthesis of catecholamines in refractory patients</a:t>
            </a: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LOCALIZED BENIGN PHEOCHROMOCYTOMA</a:t>
            </a:r>
          </a:p>
          <a:p>
            <a:pPr algn="ctr">
              <a:buFontTx/>
              <a:buNone/>
            </a:pPr>
            <a:endParaRPr lang="sr-Cyrl-CS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It is treated with total adrenalectomy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1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Preoperative preparation: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phenoxybenzamine, during surgery phentolamine or nitroprusside-Na</a:t>
            </a:r>
            <a:endParaRPr lang="sr-Latn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9001156" cy="4967302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sz="32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MALIGNANT PHEOCHROMOCYTOMA</a:t>
            </a:r>
          </a:p>
          <a:p>
            <a:pPr algn="ctr">
              <a:buFontTx/>
              <a:buNone/>
            </a:pPr>
            <a:endParaRPr lang="sr-Cyrl-CS" sz="20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Palliatively, the tumor can be treated with targeted radiotherapy with I </a:t>
            </a:r>
            <a:r>
              <a:rPr lang="en" baseline="30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131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-meta-iodobenzylguanidine (I </a:t>
            </a:r>
            <a:r>
              <a:rPr lang="en" baseline="30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131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MIBG)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Chemotherapy: cyclophosphamide + vincristine + dacarbazine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It most often metastasizes to the lymph nodes, bones, liver and lungs</a:t>
            </a:r>
            <a:endParaRPr lang="sr-Latn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543956" cy="4752988"/>
          </a:xfrm>
        </p:spPr>
        <p:txBody>
          <a:bodyPr/>
          <a:lstStyle/>
          <a:p>
            <a:pPr marL="342900" indent="-342900">
              <a:buNone/>
            </a:pP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NAME</a:t>
            </a:r>
            <a:endParaRPr lang="sr-Cyrl-CS" sz="3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42900" indent="-342900"/>
            <a:endParaRPr lang="sr-Cyrl-CS" sz="105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42900" indent="-342900">
              <a:buNone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PHIOS – means DARK</a:t>
            </a:r>
          </a:p>
          <a:p>
            <a:pPr marL="342900" indent="-342900">
              <a:buNone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CHROMA – means COLOR</a:t>
            </a:r>
          </a:p>
          <a:p>
            <a:pPr marL="342900" indent="-342900">
              <a:buNone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CYTOMA means TUMOR</a:t>
            </a:r>
          </a:p>
          <a:p>
            <a:pPr marL="342900" indent="-342900"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buNone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The name refers to the color of tumor cells when stained with chromium salts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543956" cy="4610112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Adrenal medulla tumor</a:t>
            </a: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800 cases per year in the US</a:t>
            </a: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The highest frequency in the 5th decade of life</a:t>
            </a: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It is more common in Caucasians</a:t>
            </a: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Bilateral tumor in 10% of cases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28736"/>
            <a:ext cx="9001156" cy="48958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tx2"/>
                </a:solidFill>
              </a:rPr>
              <a:t> 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Part of MEN 2A and MEN 2B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Part of neurofibromatosis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Part of von Hippel-Lindau disease</a:t>
            </a:r>
            <a:endParaRPr lang="sr-Cyrl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None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(hemangiomas of the retina, cerebellum, brain</a:t>
            </a:r>
          </a:p>
          <a:p>
            <a:pPr>
              <a:lnSpc>
                <a:spcPct val="90000"/>
              </a:lnSpc>
              <a:buClr>
                <a:srgbClr val="C00000"/>
              </a:buClr>
              <a:buNone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trunks, spinal cord, pancreatic cysts,</a:t>
            </a:r>
            <a:endParaRPr lang="sr-Cyrl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None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renal cysts, adenomas)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2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Part of Sturge-Weber syndrome</a:t>
            </a:r>
            <a:endParaRPr lang="sr-Cyrl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None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(unilateral capillary angioma of the face and brain)</a:t>
            </a:r>
            <a:r>
              <a:rPr lang="en" sz="2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endParaRPr lang="sr-Cyrl-CS" sz="7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Part of tuberous sclerosis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543956" cy="5110178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MEN 2A (Siple): pheochromocytoma + medullary carcinoma + Hirschsprung's disease + hyperparathyroidism</a:t>
            </a:r>
            <a:endParaRPr lang="sr-Cyrl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1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MEN 2B: pheochromocytoma + medullary carcinoma + mucosal neuromas + Marfan syndrome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MEN 2A and MEN 2B have a mutation in the RET proto-oncogene, on chromosome 10, which encodes a receptor tyrosine kinase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b="1" dirty="0">
                <a:solidFill>
                  <a:srgbClr val="538CFF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MEN1 (Wermer syndrome): pheochromocytoma + hyperparathyroidism + gastrin ± insulinoma ± pituitary adenoma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Extraadrenal pheochromocytoma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- in 10-15%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858280" cy="4824426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Pheochromocytoma secretes noradrenaline, adrenaline and, rarely, dopamine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Noradrenaline dominates, except in familial tumors</a:t>
            </a:r>
            <a:endParaRPr lang="sr-Cyrl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Increased heart contractility, glycogenolysis, gluconeogenesis and intestinal relaxation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Hyperglycemia, hypercalcemia, erythrocytosis</a:t>
            </a:r>
            <a:endParaRPr lang="sr-Latn-C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algn="ctr">
              <a:buFontTx/>
              <a:buNone/>
            </a:pPr>
            <a:r>
              <a:rPr lang="en" sz="32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SYMPTOMS AND SIGNS</a:t>
            </a:r>
          </a:p>
          <a:p>
            <a:pPr algn="ctr">
              <a:buFontTx/>
              <a:buNone/>
            </a:pPr>
            <a:endParaRPr lang="sr-Cyrl-CS" sz="2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Hypertension, constant or intermittent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Headache, sweating, palpitations, tachycardia, anxiety, pain in the chest and epigastrium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sr-Cyrl-CS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Orthostatic hypotension</a:t>
            </a:r>
            <a:endParaRPr lang="sr-Latn-C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503874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 trigger for the release of catecholamines</a:t>
            </a:r>
          </a:p>
          <a:p>
            <a:pPr>
              <a:buClr>
                <a:srgbClr val="C00000"/>
              </a:buClr>
              <a:buNone/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from the tumor:</a:t>
            </a:r>
          </a:p>
          <a:p>
            <a:pPr>
              <a:buFont typeface="Wingdings" pitchFamily="2" charset="2"/>
              <a:buNone/>
            </a:pPr>
            <a:endParaRPr lang="sr-Cyrl-CS" sz="3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lvl="2">
              <a:buClr>
                <a:schemeClr val="accent1"/>
              </a:buClr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direct pressure</a:t>
            </a:r>
          </a:p>
          <a:p>
            <a:pPr lvl="2">
              <a:buClr>
                <a:schemeClr val="accent1"/>
              </a:buClr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medicines</a:t>
            </a:r>
          </a:p>
          <a:p>
            <a:pPr lvl="2">
              <a:buClr>
                <a:schemeClr val="accent1"/>
              </a:buClr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 change in blood flow through the tumor</a:t>
            </a:r>
            <a:endParaRPr lang="sr-Latn-CS" sz="3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592</Words>
  <Application>Microsoft Office PowerPoint</Application>
  <PresentationFormat>On-screen Show (4:3)</PresentationFormat>
  <Paragraphs>128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Comic Sans MS</vt:lpstr>
      <vt:lpstr>Constantia</vt:lpstr>
      <vt:lpstr>Wingdings</vt:lpstr>
      <vt:lpstr>Wingdings 2</vt:lpstr>
      <vt:lpstr>Flow</vt:lpstr>
      <vt:lpstr>PHEOCHROMOCYTOMA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ФЕОХРОМОЦИТОМ</dc:title>
  <dc:creator> </dc:creator>
  <cp:lastModifiedBy>Boj</cp:lastModifiedBy>
  <cp:revision>5</cp:revision>
  <dcterms:created xsi:type="dcterms:W3CDTF">2011-02-28T10:58:58Z</dcterms:created>
  <dcterms:modified xsi:type="dcterms:W3CDTF">2023-07-28T19:40:50Z</dcterms:modified>
</cp:coreProperties>
</file>